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686" r:id="rId2"/>
    <p:sldMasterId id="2147483650" r:id="rId3"/>
    <p:sldMasterId id="2147483663" r:id="rId4"/>
    <p:sldMasterId id="2147483677" r:id="rId5"/>
    <p:sldMasterId id="2147483675" r:id="rId6"/>
    <p:sldMasterId id="2147483673" r:id="rId7"/>
    <p:sldMasterId id="2147483722" r:id="rId8"/>
    <p:sldMasterId id="2147483724" r:id="rId9"/>
    <p:sldMasterId id="2147483726" r:id="rId10"/>
    <p:sldMasterId id="2147483728" r:id="rId11"/>
    <p:sldMasterId id="2147483730" r:id="rId12"/>
    <p:sldMasterId id="2147483768" r:id="rId13"/>
    <p:sldMasterId id="2147483777" r:id="rId14"/>
  </p:sldMasterIdLst>
  <p:notesMasterIdLst>
    <p:notesMasterId r:id="rId43"/>
  </p:notesMasterIdLst>
  <p:sldIdLst>
    <p:sldId id="271" r:id="rId15"/>
    <p:sldId id="256" r:id="rId16"/>
    <p:sldId id="25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0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 autoAdjust="0"/>
  </p:normalViewPr>
  <p:slideViewPr>
    <p:cSldViewPr snapToGrid="0" snapToObject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2405-FD5F-42BA-9AB8-8B73F6C95C0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ED8FE-EF93-4CB9-BAE1-95E0D455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change the third one!  As it is, it is Markov equivalent!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8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</a:t>
            </a:r>
            <a:r>
              <a:rPr lang="en-US" baseline="0" dirty="0" smtClean="0"/>
              <a:t> </a:t>
            </a:r>
            <a:r>
              <a:rPr lang="en-US" dirty="0" smtClean="0"/>
              <a:t>patients who suffer sufficiently severe side-effects are likely to drop out of </a:t>
            </a:r>
            <a:r>
              <a:rPr lang="en-US" baseline="0" dirty="0" smtClean="0"/>
              <a:t> </a:t>
            </a:r>
            <a:r>
              <a:rPr lang="en-US" dirty="0" smtClean="0"/>
              <a:t>the study. </a:t>
            </a:r>
          </a:p>
          <a:p>
            <a:r>
              <a:rPr lang="en-US" dirty="0" smtClean="0"/>
              <a:t>A simple comparison of the recovery time of the patients still in the treatment and control groups at the end of </a:t>
            </a:r>
            <a:r>
              <a:rPr lang="en-US" baseline="0" dirty="0" smtClean="0"/>
              <a:t> </a:t>
            </a:r>
            <a:r>
              <a:rPr lang="en-US" dirty="0" smtClean="0"/>
              <a:t>the study will indicate faster recovery among those in the treatment group. </a:t>
            </a:r>
          </a:p>
          <a:p>
            <a:r>
              <a:rPr lang="en-US" dirty="0" smtClean="0"/>
              <a:t>This comparison falsely indicates that the drug has a beneficial effect, whereas in fact, this difference is due entirely to the side-effects causing the </a:t>
            </a:r>
          </a:p>
          <a:p>
            <a:r>
              <a:rPr lang="en-US" dirty="0" smtClean="0"/>
              <a:t>sicker patients in the treatment group to drop out of the study.</a:t>
            </a:r>
          </a:p>
          <a:p>
            <a:r>
              <a:rPr lang="en-US" dirty="0" smtClean="0"/>
              <a:t>Example from Thomas S. Richardson.  “Chain Graphs and Symmetric</a:t>
            </a:r>
            <a:r>
              <a:rPr lang="en-US" baseline="0" dirty="0" smtClean="0"/>
              <a:t> Associations.” In: </a:t>
            </a:r>
            <a:r>
              <a:rPr lang="en-US" dirty="0" smtClean="0"/>
              <a:t>Michael Jordan</a:t>
            </a:r>
            <a:r>
              <a:rPr lang="en-US" baseline="0" dirty="0" smtClean="0"/>
              <a:t> (editor). Learning in Graphical Models.  Kluwer Academic Publishers, 1998, pp. 231-259.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pointed out by Richardson (1998),who showed that all conditional independence structures which can be obtained by such marginalization and conditioning from a DAG satisfy a property of between separation(theorem 1 of Richardson (1998)), whereas graph CG3 does not.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DAGs are not Markov equivalent because they have different minimal complexes.</a:t>
            </a:r>
            <a:endParaRPr lang="en-US" dirty="0" smtClean="0"/>
          </a:p>
          <a:p>
            <a:r>
              <a:rPr lang="en-US" dirty="0" smtClean="0"/>
              <a:t>M(G) denote the set of distributions obeying the conditional independence relations associated with a graph 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the evidence be B = n and</a:t>
            </a:r>
            <a:r>
              <a:rPr lang="en-US" baseline="0" dirty="0" smtClean="0"/>
              <a:t> </a:t>
            </a:r>
            <a:r>
              <a:rPr lang="en-US" dirty="0" smtClean="0"/>
              <a:t>E = n. Assume also that we are given the starting configuration </a:t>
            </a:r>
            <a:r>
              <a:rPr lang="en-US" dirty="0" err="1" smtClean="0"/>
              <a:t>ynyyn</a:t>
            </a:r>
            <a:r>
              <a:rPr lang="en-US" dirty="0" smtClean="0"/>
              <a:t>. Run the </a:t>
            </a:r>
            <a:r>
              <a:rPr lang="en-US" dirty="0" err="1" smtClean="0"/>
              <a:t>Hugin</a:t>
            </a:r>
            <a:r>
              <a:rPr lang="en-US" dirty="0" smtClean="0"/>
              <a:t>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3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graphical model representing the relationship between temperature (Z), ice cream sales (X), and crime rates (Y)</a:t>
            </a:r>
          </a:p>
          <a:p>
            <a:endParaRPr lang="en-US" dirty="0" smtClean="0"/>
          </a:p>
          <a:p>
            <a:r>
              <a:rPr lang="en-US" dirty="0" smtClean="0"/>
              <a:t>If we were to intervene to make ice cream sales low (say, by shutting down all ice cream shops), we would have the graphical model shown in Figure 3.2.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3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fully directed case, all chain components are singletons, so either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∩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are empty; in the undirected case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𝑝𝑎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 smtClean="0"/>
                  <a:t> are all empty.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fully directed case, all chain components are singletons, so either 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𝜏\A</a:t>
                </a:r>
                <a:r>
                  <a:rPr lang="en-US" dirty="0" smtClean="0"/>
                  <a:t> or </a:t>
                </a:r>
                <a:r>
                  <a:rPr lang="en-US" sz="1200" i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𝜏∩𝐴</a:t>
                </a:r>
                <a:r>
                  <a:rPr lang="en-US" dirty="0" smtClean="0"/>
                  <a:t> are empty; in the undirected case 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𝑝𝑎(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𝜏)</a:t>
                </a:r>
                <a:r>
                  <a:rPr lang="en-US" dirty="0" smtClean="0"/>
                  <a:t> are all empty.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D8FE-EF93-4CB9-BAE1-95E0D455E4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60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5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8139"/>
            <a:ext cx="8229600" cy="39541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29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2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0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59656"/>
            <a:ext cx="4038600" cy="40503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59655"/>
            <a:ext cx="4038600" cy="40503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905"/>
            <a:ext cx="8229600" cy="10392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760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7364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760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57364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12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71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8713"/>
            <a:ext cx="5111750" cy="52620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0764"/>
            <a:ext cx="3008313" cy="4100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6545"/>
            <a:ext cx="7772400" cy="14426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358" y="501866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4358" y="1190020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358" y="558539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12" y="2130425"/>
            <a:ext cx="593748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11" y="3886200"/>
            <a:ext cx="5937487" cy="2572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2" y="685123"/>
            <a:ext cx="6166087" cy="12340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712" y="2010686"/>
            <a:ext cx="6166087" cy="4435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3" y="4406900"/>
            <a:ext cx="594193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713" y="2906713"/>
            <a:ext cx="594193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2" y="499123"/>
            <a:ext cx="6166087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7728" y="1824685"/>
            <a:ext cx="2959071" cy="463405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2520712" y="1824685"/>
            <a:ext cx="2969697" cy="463405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2" y="704365"/>
            <a:ext cx="6166087" cy="17713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713" y="536017"/>
            <a:ext cx="6166087" cy="59034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660" y="4598386"/>
            <a:ext cx="57249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0659" y="769745"/>
            <a:ext cx="5724953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0660" y="5165124"/>
            <a:ext cx="57249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60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0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949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3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60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441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835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2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Logo Up 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NL_PowerPointPressQual_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NL_PowerPointPressQual_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NL_PowerPointPressQual_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horizontal linear 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horizontal linear 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8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main logo center garnet u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ottom garnet ba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97535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top garnet ba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vertical bar with 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036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o 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ain logo center garnet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NL_PowerPointPressQual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NL_PowerPointPressQual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1659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Mohammad Ali Javidian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Hypergraph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Bayesian Network Seminar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10/06/2017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685596" y="3030548"/>
            <a:ext cx="1844040" cy="56638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83820" y="259080"/>
                <a:ext cx="8976360" cy="544923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𝑢𝑣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bSup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bSup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𝑥𝑧</m:t>
                        </m:r>
                      </m:sup>
                    </m:sSubSup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𝑧𝑦</m:t>
                        </m:r>
                      </m:sup>
                    </m:sSubSup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𝑢𝑣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𝑢𝑥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𝑣𝑦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𝑥𝑧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𝑧𝑦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" y="259080"/>
                <a:ext cx="8976360" cy="5449239"/>
              </a:xfrm>
              <a:blipFill rotWithShape="0">
                <a:blip r:embed="rId2"/>
                <a:stretch>
                  <a:fillRect l="-951" t="-896" b="-9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57700" y="6202679"/>
            <a:ext cx="321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in Chain graphs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12" idx="6"/>
            <a:endCxn id="14" idx="2"/>
          </p:cNvCxnSpPr>
          <p:nvPr/>
        </p:nvCxnSpPr>
        <p:spPr>
          <a:xfrm>
            <a:off x="1053950" y="986790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4940" y="986790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0110" y="86106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98830" y="86106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4" name="Oval 13"/>
          <p:cNvSpPr/>
          <p:nvPr/>
        </p:nvSpPr>
        <p:spPr>
          <a:xfrm>
            <a:off x="1422550" y="86106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5" name="Oval 14"/>
          <p:cNvSpPr/>
          <p:nvPr/>
        </p:nvSpPr>
        <p:spPr>
          <a:xfrm>
            <a:off x="1998830" y="158996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6" name="Oval 15"/>
          <p:cNvSpPr/>
          <p:nvPr/>
        </p:nvSpPr>
        <p:spPr>
          <a:xfrm>
            <a:off x="810110" y="158996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17" name="Straight Arrow Connector 16"/>
          <p:cNvCxnSpPr>
            <a:stCxn id="16" idx="0"/>
            <a:endCxn id="12" idx="4"/>
          </p:cNvCxnSpPr>
          <p:nvPr/>
        </p:nvCxnSpPr>
        <p:spPr>
          <a:xfrm flipV="1">
            <a:off x="932030" y="111252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  <a:endCxn id="13" idx="4"/>
          </p:cNvCxnSpPr>
          <p:nvPr/>
        </p:nvCxnSpPr>
        <p:spPr>
          <a:xfrm flipV="1">
            <a:off x="2120750" y="111252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0"/>
          </p:cNvCxnSpPr>
          <p:nvPr/>
        </p:nvCxnSpPr>
        <p:spPr>
          <a:xfrm flipV="1">
            <a:off x="5189934" y="1110134"/>
            <a:ext cx="0" cy="46720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85974" y="1099897"/>
            <a:ext cx="7620" cy="5216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3" idx="6"/>
            <a:endCxn id="25" idx="2"/>
          </p:cNvCxnSpPr>
          <p:nvPr/>
        </p:nvCxnSpPr>
        <p:spPr>
          <a:xfrm>
            <a:off x="4123134" y="979286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34124" y="974168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879294" y="848437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68014" y="848437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5" name="Oval 24"/>
          <p:cNvSpPr/>
          <p:nvPr/>
        </p:nvSpPr>
        <p:spPr>
          <a:xfrm>
            <a:off x="4491734" y="848437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6" name="Oval 25"/>
          <p:cNvSpPr/>
          <p:nvPr/>
        </p:nvSpPr>
        <p:spPr>
          <a:xfrm>
            <a:off x="5068014" y="157734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7" name="Oval 26"/>
          <p:cNvSpPr/>
          <p:nvPr/>
        </p:nvSpPr>
        <p:spPr>
          <a:xfrm>
            <a:off x="3879294" y="157734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751473" y="1112520"/>
            <a:ext cx="914400" cy="5486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12104" y="690976"/>
            <a:ext cx="1844040" cy="56638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5648606" y="848437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06" y="848437"/>
                <a:ext cx="273870" cy="27432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3883053" y="1818563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53" y="1818563"/>
                <a:ext cx="273870" cy="27432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5042765" y="1815515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765" y="1815515"/>
                <a:ext cx="273870" cy="27432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57" idx="6"/>
            <a:endCxn id="56" idx="2"/>
          </p:cNvCxnSpPr>
          <p:nvPr/>
        </p:nvCxnSpPr>
        <p:spPr>
          <a:xfrm>
            <a:off x="4500376" y="4000732"/>
            <a:ext cx="9448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51936" y="3368677"/>
            <a:ext cx="15240" cy="5352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3" idx="4"/>
          </p:cNvCxnSpPr>
          <p:nvPr/>
        </p:nvCxnSpPr>
        <p:spPr>
          <a:xfrm>
            <a:off x="4378456" y="3397559"/>
            <a:ext cx="0" cy="6031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3" idx="0"/>
          </p:cNvCxnSpPr>
          <p:nvPr/>
        </p:nvCxnSpPr>
        <p:spPr>
          <a:xfrm flipV="1">
            <a:off x="2163426" y="3449706"/>
            <a:ext cx="0" cy="46720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959466" y="3439469"/>
            <a:ext cx="7620" cy="5216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0" idx="6"/>
            <a:endCxn id="42" idx="2"/>
          </p:cNvCxnSpPr>
          <p:nvPr/>
        </p:nvCxnSpPr>
        <p:spPr>
          <a:xfrm>
            <a:off x="1096626" y="3318858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07616" y="3313740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52786" y="3188009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41506" y="3188009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2" name="Oval 41"/>
          <p:cNvSpPr/>
          <p:nvPr/>
        </p:nvSpPr>
        <p:spPr>
          <a:xfrm>
            <a:off x="1465226" y="3188009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3" name="Oval 42"/>
          <p:cNvSpPr/>
          <p:nvPr/>
        </p:nvSpPr>
        <p:spPr>
          <a:xfrm>
            <a:off x="2041506" y="3916912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4" name="Oval 43"/>
          <p:cNvSpPr/>
          <p:nvPr/>
        </p:nvSpPr>
        <p:spPr>
          <a:xfrm>
            <a:off x="852786" y="3916912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006795" y="3452092"/>
            <a:ext cx="914400" cy="5486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2622098" y="3188009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98" y="3188009"/>
                <a:ext cx="273870" cy="27432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856545" y="4158135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5" y="4158135"/>
                <a:ext cx="273870" cy="27432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2016257" y="4155087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7" y="4155087"/>
                <a:ext cx="273870" cy="27432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764911" y="4252724"/>
                <a:ext cx="451970" cy="342900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11" y="4252724"/>
                <a:ext cx="451970" cy="3429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53" idx="6"/>
            <a:endCxn id="55" idx="2"/>
          </p:cNvCxnSpPr>
          <p:nvPr/>
        </p:nvCxnSpPr>
        <p:spPr>
          <a:xfrm>
            <a:off x="4500376" y="3271829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11366" y="3271829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256536" y="314609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45256" y="314609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5" name="Oval 54"/>
          <p:cNvSpPr/>
          <p:nvPr/>
        </p:nvSpPr>
        <p:spPr>
          <a:xfrm>
            <a:off x="4868976" y="314609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6" name="Oval 55"/>
          <p:cNvSpPr/>
          <p:nvPr/>
        </p:nvSpPr>
        <p:spPr>
          <a:xfrm>
            <a:off x="5445256" y="387500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7" name="Oval 56"/>
          <p:cNvSpPr/>
          <p:nvPr/>
        </p:nvSpPr>
        <p:spPr>
          <a:xfrm>
            <a:off x="4256536" y="387500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5174907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61725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said to be an (α, β)-separator if all paths from α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intersect C.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subset С is said to separate A from В if it is an (α, β)-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separator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                           {y} separates {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and {v}.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{x} does not separate {u} and {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G=(V,E)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DAG:	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Diverging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(tail-to-tail):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Converging connection (head-to-head):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connection (head-to-tail):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61725"/>
              </a:xfrm>
              <a:blipFill rotWithShape="0">
                <a:blip r:embed="rId2"/>
                <a:stretch>
                  <a:fillRect l="-963" t="-89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59580" y="251460"/>
            <a:ext cx="4152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Separation and D-Separation</a:t>
            </a:r>
          </a:p>
          <a:p>
            <a:endParaRPr lang="en-US" dirty="0"/>
          </a:p>
        </p:txBody>
      </p:sp>
      <p:cxnSp>
        <p:nvCxnSpPr>
          <p:cNvPr id="7" name="Straight Connector 6"/>
          <p:cNvCxnSpPr>
            <a:stCxn id="14" idx="7"/>
            <a:endCxn id="12" idx="3"/>
          </p:cNvCxnSpPr>
          <p:nvPr/>
        </p:nvCxnSpPr>
        <p:spPr>
          <a:xfrm flipV="1">
            <a:off x="2559870" y="3019686"/>
            <a:ext cx="729519" cy="551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3" idx="0"/>
            <a:endCxn id="12" idx="4"/>
          </p:cNvCxnSpPr>
          <p:nvPr/>
        </p:nvCxnSpPr>
        <p:spPr>
          <a:xfrm flipV="1">
            <a:off x="3375599" y="3056511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4"/>
            <a:endCxn id="14" idx="0"/>
          </p:cNvCxnSpPr>
          <p:nvPr/>
        </p:nvCxnSpPr>
        <p:spPr>
          <a:xfrm>
            <a:off x="2473660" y="3056511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3660" y="2930781"/>
            <a:ext cx="901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51740" y="280505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53679" y="280505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Oval 12"/>
          <p:cNvSpPr/>
          <p:nvPr/>
        </p:nvSpPr>
        <p:spPr>
          <a:xfrm>
            <a:off x="3253679" y="353395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" name="Oval 13"/>
          <p:cNvSpPr/>
          <p:nvPr/>
        </p:nvSpPr>
        <p:spPr>
          <a:xfrm>
            <a:off x="2351740" y="353395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15" name="Straight Arrow Connector 14"/>
          <p:cNvCxnSpPr>
            <a:stCxn id="19" idx="6"/>
            <a:endCxn id="18" idx="1"/>
          </p:cNvCxnSpPr>
          <p:nvPr/>
        </p:nvCxnSpPr>
        <p:spPr>
          <a:xfrm>
            <a:off x="6220310" y="4142475"/>
            <a:ext cx="376220" cy="3771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2"/>
            <a:endCxn id="17" idx="7"/>
          </p:cNvCxnSpPr>
          <p:nvPr/>
        </p:nvCxnSpPr>
        <p:spPr>
          <a:xfrm flipH="1">
            <a:off x="5580230" y="4142475"/>
            <a:ext cx="396240" cy="3771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72100" y="448281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60820" y="448281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5976470" y="401674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0" name="Straight Arrow Connector 19"/>
          <p:cNvCxnSpPr>
            <a:stCxn id="22" idx="5"/>
            <a:endCxn id="24" idx="1"/>
          </p:cNvCxnSpPr>
          <p:nvPr/>
        </p:nvCxnSpPr>
        <p:spPr>
          <a:xfrm>
            <a:off x="7132545" y="5060594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3" idx="3"/>
            <a:endCxn id="24" idx="7"/>
          </p:cNvCxnSpPr>
          <p:nvPr/>
        </p:nvCxnSpPr>
        <p:spPr>
          <a:xfrm flipH="1">
            <a:off x="7709275" y="5060594"/>
            <a:ext cx="439570" cy="27296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924415" y="484595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13135" y="484595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Oval 23"/>
          <p:cNvSpPr/>
          <p:nvPr/>
        </p:nvSpPr>
        <p:spPr>
          <a:xfrm>
            <a:off x="7501145" y="529673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5" name="Straight Arrow Connector 24"/>
          <p:cNvCxnSpPr>
            <a:stCxn id="29" idx="7"/>
            <a:endCxn id="28" idx="3"/>
          </p:cNvCxnSpPr>
          <p:nvPr/>
        </p:nvCxnSpPr>
        <p:spPr>
          <a:xfrm flipV="1">
            <a:off x="5910730" y="5762827"/>
            <a:ext cx="439570" cy="27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7" idx="5"/>
            <a:endCxn id="29" idx="1"/>
          </p:cNvCxnSpPr>
          <p:nvPr/>
        </p:nvCxnSpPr>
        <p:spPr>
          <a:xfrm>
            <a:off x="5334000" y="5762827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25870" y="554819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14590" y="554819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Oval 28"/>
          <p:cNvSpPr/>
          <p:nvPr/>
        </p:nvSpPr>
        <p:spPr>
          <a:xfrm>
            <a:off x="5702600" y="599896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0356143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9588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d-separation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distinct variables A and B in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 network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d-separated (“d” for “directed graph”) if for all paths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there is an intermediate variable V (distinct from A and B) such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either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the connection is serial or diverging and V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instantiated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the connection is converging, and neither V nor any of V 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descendants have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evidence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100" y="6119336"/>
            <a:ext cx="4152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Separation and D-Separation</a:t>
            </a:r>
          </a:p>
          <a:p>
            <a:endParaRPr lang="en-US" dirty="0"/>
          </a:p>
        </p:txBody>
      </p:sp>
      <p:cxnSp>
        <p:nvCxnSpPr>
          <p:cNvPr id="7" name="Straight Connector 6"/>
          <p:cNvCxnSpPr>
            <a:stCxn id="29" idx="6"/>
            <a:endCxn id="30" idx="2"/>
          </p:cNvCxnSpPr>
          <p:nvPr/>
        </p:nvCxnSpPr>
        <p:spPr>
          <a:xfrm>
            <a:off x="7330984" y="2485278"/>
            <a:ext cx="362339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3" idx="7"/>
            <a:endCxn id="19" idx="2"/>
          </p:cNvCxnSpPr>
          <p:nvPr/>
        </p:nvCxnSpPr>
        <p:spPr>
          <a:xfrm flipV="1">
            <a:off x="3897477" y="1901414"/>
            <a:ext cx="369843" cy="7361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6"/>
            <a:endCxn id="12" idx="1"/>
          </p:cNvCxnSpPr>
          <p:nvPr/>
        </p:nvCxnSpPr>
        <p:spPr>
          <a:xfrm>
            <a:off x="3933460" y="1997680"/>
            <a:ext cx="374623" cy="3771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2"/>
            <a:endCxn id="11" idx="7"/>
          </p:cNvCxnSpPr>
          <p:nvPr/>
        </p:nvCxnSpPr>
        <p:spPr>
          <a:xfrm flipH="1">
            <a:off x="3293107" y="1997680"/>
            <a:ext cx="394643" cy="3771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83380" y="2338021"/>
            <a:ext cx="24571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72100" y="2338021"/>
            <a:ext cx="24571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Oval 12"/>
          <p:cNvSpPr/>
          <p:nvPr/>
        </p:nvSpPr>
        <p:spPr>
          <a:xfrm>
            <a:off x="3687750" y="1871950"/>
            <a:ext cx="245710" cy="2514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4" name="Straight Arrow Connector 13"/>
          <p:cNvCxnSpPr>
            <a:stCxn id="18" idx="6"/>
            <a:endCxn id="17" idx="1"/>
          </p:cNvCxnSpPr>
          <p:nvPr/>
        </p:nvCxnSpPr>
        <p:spPr>
          <a:xfrm>
            <a:off x="2245665" y="1997680"/>
            <a:ext cx="376220" cy="3771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2"/>
            <a:endCxn id="16" idx="7"/>
          </p:cNvCxnSpPr>
          <p:nvPr/>
        </p:nvCxnSpPr>
        <p:spPr>
          <a:xfrm flipH="1">
            <a:off x="1605585" y="1997680"/>
            <a:ext cx="396240" cy="3771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97455" y="233802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86175" y="233802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8" name="Oval 17"/>
          <p:cNvSpPr/>
          <p:nvPr/>
        </p:nvSpPr>
        <p:spPr>
          <a:xfrm>
            <a:off x="2001825" y="187195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" name="Oval 18"/>
          <p:cNvSpPr/>
          <p:nvPr/>
        </p:nvSpPr>
        <p:spPr>
          <a:xfrm>
            <a:off x="4267320" y="1775684"/>
            <a:ext cx="245710" cy="25146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chemeClr val="dk1">
                <a:shade val="50000"/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24" idx="7"/>
            <a:endCxn id="23" idx="3"/>
          </p:cNvCxnSpPr>
          <p:nvPr/>
        </p:nvCxnSpPr>
        <p:spPr>
          <a:xfrm flipV="1">
            <a:off x="5620875" y="2101883"/>
            <a:ext cx="439570" cy="27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5"/>
            <a:endCxn id="24" idx="1"/>
          </p:cNvCxnSpPr>
          <p:nvPr/>
        </p:nvCxnSpPr>
        <p:spPr>
          <a:xfrm>
            <a:off x="5044145" y="2101883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36015" y="188724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24735" y="188724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Oval 23"/>
          <p:cNvSpPr/>
          <p:nvPr/>
        </p:nvSpPr>
        <p:spPr>
          <a:xfrm>
            <a:off x="5412745" y="233802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5" name="Straight Arrow Connector 24"/>
          <p:cNvCxnSpPr>
            <a:stCxn id="29" idx="7"/>
            <a:endCxn id="28" idx="3"/>
          </p:cNvCxnSpPr>
          <p:nvPr/>
        </p:nvCxnSpPr>
        <p:spPr>
          <a:xfrm flipV="1">
            <a:off x="7295274" y="2123410"/>
            <a:ext cx="439570" cy="27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7" idx="5"/>
            <a:endCxn id="29" idx="1"/>
          </p:cNvCxnSpPr>
          <p:nvPr/>
        </p:nvCxnSpPr>
        <p:spPr>
          <a:xfrm>
            <a:off x="6718544" y="2123410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510414" y="190877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99134" y="190877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Oval 28"/>
          <p:cNvSpPr/>
          <p:nvPr/>
        </p:nvSpPr>
        <p:spPr>
          <a:xfrm>
            <a:off x="7087144" y="2359548"/>
            <a:ext cx="243840" cy="25146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0" name="Oval 29"/>
          <p:cNvSpPr/>
          <p:nvPr/>
        </p:nvSpPr>
        <p:spPr>
          <a:xfrm>
            <a:off x="7693323" y="2359548"/>
            <a:ext cx="243840" cy="25146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93830" y="2690864"/>
            <a:ext cx="10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D-connected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6235" y="2690864"/>
            <a:ext cx="10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D-separated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3949" y="2690864"/>
            <a:ext cx="10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D-separated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7072" y="2705055"/>
            <a:ext cx="10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D-connected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54" idx="4"/>
            <a:endCxn id="55" idx="0"/>
          </p:cNvCxnSpPr>
          <p:nvPr/>
        </p:nvCxnSpPr>
        <p:spPr>
          <a:xfrm>
            <a:off x="6923703" y="4853898"/>
            <a:ext cx="0" cy="30059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2" idx="4"/>
            <a:endCxn id="54" idx="0"/>
          </p:cNvCxnSpPr>
          <p:nvPr/>
        </p:nvCxnSpPr>
        <p:spPr>
          <a:xfrm>
            <a:off x="6923703" y="4349867"/>
            <a:ext cx="0" cy="25257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7" idx="6"/>
            <a:endCxn id="53" idx="2"/>
          </p:cNvCxnSpPr>
          <p:nvPr/>
        </p:nvCxnSpPr>
        <p:spPr>
          <a:xfrm>
            <a:off x="5299743" y="4224137"/>
            <a:ext cx="403860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0" idx="5"/>
            <a:endCxn id="42" idx="1"/>
          </p:cNvCxnSpPr>
          <p:nvPr/>
        </p:nvCxnSpPr>
        <p:spPr>
          <a:xfrm>
            <a:off x="2921853" y="3862269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1" idx="3"/>
            <a:endCxn id="42" idx="7"/>
          </p:cNvCxnSpPr>
          <p:nvPr/>
        </p:nvCxnSpPr>
        <p:spPr>
          <a:xfrm flipH="1">
            <a:off x="3498583" y="3862269"/>
            <a:ext cx="439570" cy="27296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713723" y="36476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02443" y="36476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2" name="Oval 41"/>
          <p:cNvSpPr/>
          <p:nvPr/>
        </p:nvSpPr>
        <p:spPr>
          <a:xfrm>
            <a:off x="3290453" y="4098407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43" name="Straight Arrow Connector 42"/>
          <p:cNvCxnSpPr>
            <a:stCxn id="45" idx="5"/>
            <a:endCxn id="47" idx="1"/>
          </p:cNvCxnSpPr>
          <p:nvPr/>
        </p:nvCxnSpPr>
        <p:spPr>
          <a:xfrm>
            <a:off x="4687303" y="3862269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6" idx="3"/>
            <a:endCxn id="47" idx="7"/>
          </p:cNvCxnSpPr>
          <p:nvPr/>
        </p:nvCxnSpPr>
        <p:spPr>
          <a:xfrm flipH="1">
            <a:off x="5264033" y="3862269"/>
            <a:ext cx="439570" cy="27296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479173" y="36476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67893" y="36476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7" name="Oval 46"/>
          <p:cNvSpPr/>
          <p:nvPr/>
        </p:nvSpPr>
        <p:spPr>
          <a:xfrm>
            <a:off x="5055903" y="4098407"/>
            <a:ext cx="243840" cy="2514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48" name="Straight Arrow Connector 47"/>
          <p:cNvCxnSpPr>
            <a:stCxn id="50" idx="5"/>
            <a:endCxn id="52" idx="1"/>
          </p:cNvCxnSpPr>
          <p:nvPr/>
        </p:nvCxnSpPr>
        <p:spPr>
          <a:xfrm>
            <a:off x="6433183" y="3862269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1" idx="3"/>
            <a:endCxn id="52" idx="7"/>
          </p:cNvCxnSpPr>
          <p:nvPr/>
        </p:nvCxnSpPr>
        <p:spPr>
          <a:xfrm flipH="1">
            <a:off x="7009913" y="3862269"/>
            <a:ext cx="439570" cy="27296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25053" y="36476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413773" y="36476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2" name="Oval 51"/>
          <p:cNvSpPr/>
          <p:nvPr/>
        </p:nvSpPr>
        <p:spPr>
          <a:xfrm>
            <a:off x="6801783" y="4098407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3" name="Oval 52"/>
          <p:cNvSpPr/>
          <p:nvPr/>
        </p:nvSpPr>
        <p:spPr>
          <a:xfrm>
            <a:off x="5703603" y="4098407"/>
            <a:ext cx="243840" cy="25146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chemeClr val="dk1">
                <a:shade val="50000"/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01783" y="460243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5" name="Oval 54"/>
          <p:cNvSpPr/>
          <p:nvPr/>
        </p:nvSpPr>
        <p:spPr>
          <a:xfrm>
            <a:off x="6801783" y="5154493"/>
            <a:ext cx="243840" cy="2514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>
            <a:endCxn id="57" idx="2"/>
          </p:cNvCxnSpPr>
          <p:nvPr/>
        </p:nvCxnSpPr>
        <p:spPr>
          <a:xfrm>
            <a:off x="7045623" y="5252837"/>
            <a:ext cx="403860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449483" y="5127107"/>
            <a:ext cx="243840" cy="25146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chemeClr val="dk1">
                <a:shade val="50000"/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71421" y="4611062"/>
            <a:ext cx="10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D-separated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52258" y="4625253"/>
            <a:ext cx="10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D-connected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468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82940" cy="5461725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global Markov property allows a simple translation from a graph-theoretic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property, separation, to a statistical property,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independence.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random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variables,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Y, and Z. If, 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value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z, X 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are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in the conditional distribution given Z = z, then we say that X 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are conditionally independent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Z, and we write this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 Markov property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undirected graphs states: If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sets of variables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 third set of variables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⫫𝑌|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𝑍. 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⫫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,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⫫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⫫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⫫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82940" cy="5461725"/>
              </a:xfrm>
              <a:blipFill rotWithShape="0">
                <a:blip r:embed="rId2"/>
                <a:stretch>
                  <a:fillRect l="-957" t="-894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08020" y="251349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Markov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property in undirected graphs</a:t>
            </a:r>
            <a:endParaRPr lang="en-US" dirty="0"/>
          </a:p>
        </p:txBody>
      </p:sp>
      <p:cxnSp>
        <p:nvCxnSpPr>
          <p:cNvPr id="22" name="Straight Connector 21"/>
          <p:cNvCxnSpPr>
            <a:stCxn id="29" idx="7"/>
            <a:endCxn id="27" idx="3"/>
          </p:cNvCxnSpPr>
          <p:nvPr/>
        </p:nvCxnSpPr>
        <p:spPr>
          <a:xfrm flipV="1">
            <a:off x="1142550" y="5298066"/>
            <a:ext cx="729519" cy="551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8" idx="0"/>
            <a:endCxn id="27" idx="4"/>
          </p:cNvCxnSpPr>
          <p:nvPr/>
        </p:nvCxnSpPr>
        <p:spPr>
          <a:xfrm flipV="1">
            <a:off x="1958279" y="5334891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6" idx="4"/>
            <a:endCxn id="29" idx="0"/>
          </p:cNvCxnSpPr>
          <p:nvPr/>
        </p:nvCxnSpPr>
        <p:spPr>
          <a:xfrm>
            <a:off x="1056340" y="5334891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56340" y="5209161"/>
            <a:ext cx="901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34420" y="508343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836359" y="508343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" name="Oval 27"/>
          <p:cNvSpPr/>
          <p:nvPr/>
        </p:nvSpPr>
        <p:spPr>
          <a:xfrm>
            <a:off x="1836359" y="58123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9" name="Oval 28"/>
          <p:cNvSpPr/>
          <p:nvPr/>
        </p:nvSpPr>
        <p:spPr>
          <a:xfrm>
            <a:off x="934420" y="581233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7085673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9080"/>
                <a:ext cx="8229600" cy="5449239"/>
              </a:xfrm>
            </p:spPr>
            <p:txBody>
              <a:bodyPr/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(Ancestral set).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path from v to w, then v is called an ancestor of w. The set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ancestors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nodes in S is denoted 𝑎𝑛(𝑆),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ancestral set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9080"/>
                <a:ext cx="8229600" cy="5449239"/>
              </a:xfrm>
              <a:blipFill rotWithShape="0">
                <a:blip r:embed="rId2"/>
                <a:stretch>
                  <a:fillRect l="-963" t="-89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90060" y="6187329"/>
            <a:ext cx="439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Markov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property in DAGs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8" y="1953156"/>
            <a:ext cx="3120225" cy="2743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61460" y="2639262"/>
            <a:ext cx="1676400" cy="1370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ancestral graph for {A, B, F, M}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47" y="1953156"/>
            <a:ext cx="24800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911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4900"/>
                <a:ext cx="8229600" cy="563880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 Markov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 for DAGs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 that 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disjoint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𝒜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4900"/>
                <a:ext cx="8229600" cy="5638800"/>
              </a:xfrm>
              <a:blipFill rotWithShape="0">
                <a:blip r:embed="rId2"/>
                <a:stretch>
                  <a:fillRect l="-963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90060" y="281829"/>
            <a:ext cx="439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Markov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property in DAGs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2552700"/>
            <a:ext cx="248008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>
                <a:off x="3733800" y="3238806"/>
                <a:ext cx="1744980" cy="137098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moral 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 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({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F, M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})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238806"/>
                <a:ext cx="1744980" cy="1370988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75" y="2552700"/>
            <a:ext cx="25117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359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" y="259080"/>
                <a:ext cx="8907780" cy="544923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 chain Markov property, relative to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for any triple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А, В ,S) of disjoint subsets of V such that S separates A from В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𝒜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smallest ancestral set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chain graph Markov property, graph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implies: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" y="259080"/>
                <a:ext cx="8907780" cy="5449239"/>
              </a:xfrm>
              <a:blipFill rotWithShape="0">
                <a:blip r:embed="rId3"/>
                <a:stretch>
                  <a:fillRect l="-889" t="-896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94760" y="6210078"/>
            <a:ext cx="517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Markov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property in chain graphs</a:t>
            </a:r>
            <a:endParaRPr lang="en-US" dirty="0"/>
          </a:p>
        </p:txBody>
      </p:sp>
      <p:cxnSp>
        <p:nvCxnSpPr>
          <p:cNvPr id="7" name="Straight Arrow Connector 6"/>
          <p:cNvCxnSpPr>
            <a:stCxn id="12" idx="0"/>
            <a:endCxn id="11" idx="4"/>
          </p:cNvCxnSpPr>
          <p:nvPr/>
        </p:nvCxnSpPr>
        <p:spPr>
          <a:xfrm flipV="1">
            <a:off x="2128820" y="2447485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0"/>
            <a:endCxn id="10" idx="4"/>
          </p:cNvCxnSpPr>
          <p:nvPr/>
        </p:nvCxnSpPr>
        <p:spPr>
          <a:xfrm flipV="1">
            <a:off x="940100" y="2447485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0" idx="6"/>
            <a:endCxn id="11" idx="2"/>
          </p:cNvCxnSpPr>
          <p:nvPr/>
        </p:nvCxnSpPr>
        <p:spPr>
          <a:xfrm>
            <a:off x="1062020" y="2321755"/>
            <a:ext cx="944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8180" y="219602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006900" y="219602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2006900" y="292492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818180" y="292492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325" y="3219722"/>
            <a:ext cx="451970" cy="3429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22" idx="6"/>
            <a:endCxn id="21" idx="2"/>
          </p:cNvCxnSpPr>
          <p:nvPr/>
        </p:nvCxnSpPr>
        <p:spPr>
          <a:xfrm>
            <a:off x="4368322" y="3050658"/>
            <a:ext cx="9448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6"/>
            <a:endCxn id="20" idx="2"/>
          </p:cNvCxnSpPr>
          <p:nvPr/>
        </p:nvCxnSpPr>
        <p:spPr>
          <a:xfrm>
            <a:off x="4368322" y="2321755"/>
            <a:ext cx="944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24482" y="219602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5313202" y="219602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Oval 20"/>
          <p:cNvSpPr/>
          <p:nvPr/>
        </p:nvSpPr>
        <p:spPr>
          <a:xfrm>
            <a:off x="5313202" y="292492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124482" y="292492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627627" y="3219722"/>
                <a:ext cx="451970" cy="342900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27" y="3219722"/>
                <a:ext cx="451970" cy="3429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2816352" y="244748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250552" y="2454674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42271" y="2447485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9615" y="5045379"/>
            <a:ext cx="5544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24720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43100"/>
                <a:ext cx="8229600" cy="4509225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graphs are called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Markov equivalent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they induce the same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independence restrictions.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chain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Markov equivalent if and only if they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adjacencies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same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complexes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43100"/>
                <a:ext cx="8229600" cy="4509225"/>
              </a:xfrm>
              <a:blipFill rotWithShape="0">
                <a:blip r:embed="rId3"/>
                <a:stretch>
                  <a:fillRect l="-963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576"/>
            <a:ext cx="8229600" cy="770524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Markov equivalence</a:t>
            </a:r>
            <a:endParaRPr lang="en-US" dirty="0"/>
          </a:p>
        </p:txBody>
      </p:sp>
      <p:cxnSp>
        <p:nvCxnSpPr>
          <p:cNvPr id="6" name="Straight Arrow Connector 5"/>
          <p:cNvCxnSpPr>
            <a:stCxn id="24" idx="0"/>
            <a:endCxn id="21" idx="4"/>
          </p:cNvCxnSpPr>
          <p:nvPr/>
        </p:nvCxnSpPr>
        <p:spPr>
          <a:xfrm flipV="1">
            <a:off x="4031283" y="47969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4" idx="6"/>
            <a:endCxn id="23" idx="2"/>
          </p:cNvCxnSpPr>
          <p:nvPr/>
        </p:nvCxnSpPr>
        <p:spPr>
          <a:xfrm>
            <a:off x="4153203" y="5400099"/>
            <a:ext cx="58935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7" idx="4"/>
            <a:endCxn id="30" idx="0"/>
          </p:cNvCxnSpPr>
          <p:nvPr/>
        </p:nvCxnSpPr>
        <p:spPr>
          <a:xfrm>
            <a:off x="6886990" y="4796926"/>
            <a:ext cx="0" cy="4691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0" idx="6"/>
            <a:endCxn id="29" idx="2"/>
          </p:cNvCxnSpPr>
          <p:nvPr/>
        </p:nvCxnSpPr>
        <p:spPr>
          <a:xfrm>
            <a:off x="7008910" y="5391759"/>
            <a:ext cx="589355" cy="83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6"/>
            <a:endCxn id="16" idx="2"/>
          </p:cNvCxnSpPr>
          <p:nvPr/>
        </p:nvCxnSpPr>
        <p:spPr>
          <a:xfrm>
            <a:off x="1374440" y="5400099"/>
            <a:ext cx="589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7" idx="0"/>
            <a:endCxn id="14" idx="4"/>
          </p:cNvCxnSpPr>
          <p:nvPr/>
        </p:nvCxnSpPr>
        <p:spPr>
          <a:xfrm flipV="1">
            <a:off x="1252520" y="4796926"/>
            <a:ext cx="0" cy="477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6"/>
            <a:endCxn id="15" idx="2"/>
          </p:cNvCxnSpPr>
          <p:nvPr/>
        </p:nvCxnSpPr>
        <p:spPr>
          <a:xfrm>
            <a:off x="1374440" y="4671196"/>
            <a:ext cx="58935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0"/>
            <a:endCxn id="15" idx="4"/>
          </p:cNvCxnSpPr>
          <p:nvPr/>
        </p:nvCxnSpPr>
        <p:spPr>
          <a:xfrm flipV="1">
            <a:off x="2085715" y="47969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30600" y="454546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63795" y="454546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1963795" y="527436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1130600" y="527436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76332" y="5760608"/>
                <a:ext cx="2875018" cy="541527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 has one minimal complex: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2" y="5760608"/>
                <a:ext cx="2875018" cy="5415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21" idx="6"/>
            <a:endCxn id="22" idx="2"/>
          </p:cNvCxnSpPr>
          <p:nvPr/>
        </p:nvCxnSpPr>
        <p:spPr>
          <a:xfrm>
            <a:off x="4153203" y="4671196"/>
            <a:ext cx="58935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0"/>
            <a:endCxn id="22" idx="4"/>
          </p:cNvCxnSpPr>
          <p:nvPr/>
        </p:nvCxnSpPr>
        <p:spPr>
          <a:xfrm flipV="1">
            <a:off x="4864478" y="47969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09363" y="454546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42558" y="454546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4742558" y="527436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3909363" y="527436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5" name="Straight Arrow Connector 24"/>
          <p:cNvCxnSpPr>
            <a:stCxn id="27" idx="6"/>
            <a:endCxn id="28" idx="2"/>
          </p:cNvCxnSpPr>
          <p:nvPr/>
        </p:nvCxnSpPr>
        <p:spPr>
          <a:xfrm>
            <a:off x="7008910" y="4671196"/>
            <a:ext cx="58935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9" idx="0"/>
            <a:endCxn id="28" idx="4"/>
          </p:cNvCxnSpPr>
          <p:nvPr/>
        </p:nvCxnSpPr>
        <p:spPr>
          <a:xfrm flipV="1">
            <a:off x="7720185" y="47969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765070" y="454546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" name="Oval 27"/>
          <p:cNvSpPr/>
          <p:nvPr/>
        </p:nvSpPr>
        <p:spPr>
          <a:xfrm>
            <a:off x="7598265" y="454546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Oval 28"/>
          <p:cNvSpPr/>
          <p:nvPr/>
        </p:nvSpPr>
        <p:spPr>
          <a:xfrm>
            <a:off x="7598265" y="527436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6765070" y="526602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48791" y="5760608"/>
            <a:ext cx="2875018" cy="54152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Markov equivalent with 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61680" y="5760608"/>
            <a:ext cx="2875018" cy="54152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not Markov equivalent with 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29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420"/>
            <a:ext cx="8229600" cy="4633899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graphs with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Randomized Trial of an Ineffective Drug with Unpleasant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Side-Effects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29858"/>
            <a:ext cx="8229600" cy="677862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Rationale for chain graphs and their misuse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25345"/>
              </p:ext>
            </p:extLst>
          </p:nvPr>
        </p:nvGraphicFramePr>
        <p:xfrm>
          <a:off x="1074417" y="2503487"/>
          <a:ext cx="7068442" cy="338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Bitmap Image" r:id="rId4" imgW="12916080" imgH="6181560" progId="PBrush">
                  <p:embed/>
                </p:oleObj>
              </mc:Choice>
              <mc:Fallback>
                <p:oleObj name="Bitmap Image" r:id="rId4" imgW="12916080" imgH="6181560" progId="PBrus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417" y="2503487"/>
                        <a:ext cx="7068442" cy="3383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06568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5355045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chain graph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Markov property, graph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CG implies: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⫫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|{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possible reasons for using undirected edges in chain graphs to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non-causal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associations: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two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 share an unmeasured common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 (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latent variable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5355045"/>
              </a:xfrm>
              <a:blipFill rotWithShape="0">
                <a:blip r:embed="rId2"/>
                <a:stretch>
                  <a:fillRect l="-963" t="-91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3208020" y="221298"/>
            <a:ext cx="5478780" cy="51784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Rationale for chain graphs and their misuse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cxnSp>
        <p:nvCxnSpPr>
          <p:cNvPr id="31" name="Straight Arrow Connector 30"/>
          <p:cNvCxnSpPr>
            <a:stCxn id="37" idx="0"/>
            <a:endCxn id="34" idx="4"/>
          </p:cNvCxnSpPr>
          <p:nvPr/>
        </p:nvCxnSpPr>
        <p:spPr>
          <a:xfrm flipV="1">
            <a:off x="5870240" y="19394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4" idx="6"/>
            <a:endCxn id="35" idx="2"/>
          </p:cNvCxnSpPr>
          <p:nvPr/>
        </p:nvCxnSpPr>
        <p:spPr>
          <a:xfrm>
            <a:off x="5992160" y="1813696"/>
            <a:ext cx="589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6" idx="0"/>
            <a:endCxn id="35" idx="4"/>
          </p:cNvCxnSpPr>
          <p:nvPr/>
        </p:nvCxnSpPr>
        <p:spPr>
          <a:xfrm flipV="1">
            <a:off x="6703435" y="19394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320" y="168796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5" name="Oval 34"/>
          <p:cNvSpPr/>
          <p:nvPr/>
        </p:nvSpPr>
        <p:spPr>
          <a:xfrm>
            <a:off x="6581515" y="168796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>
          <a:xfrm>
            <a:off x="6581515" y="241686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5748320" y="241686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20587" y="2668329"/>
            <a:ext cx="560928" cy="54152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7" idx="3"/>
            <a:endCxn id="43" idx="7"/>
          </p:cNvCxnSpPr>
          <p:nvPr/>
        </p:nvCxnSpPr>
        <p:spPr>
          <a:xfrm flipH="1">
            <a:off x="6072451" y="4879268"/>
            <a:ext cx="258391" cy="37358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7" idx="5"/>
            <a:endCxn id="44" idx="1"/>
          </p:cNvCxnSpPr>
          <p:nvPr/>
        </p:nvCxnSpPr>
        <p:spPr>
          <a:xfrm>
            <a:off x="6503262" y="4879268"/>
            <a:ext cx="229963" cy="3735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6" idx="0"/>
            <a:endCxn id="43" idx="4"/>
          </p:cNvCxnSpPr>
          <p:nvPr/>
        </p:nvCxnSpPr>
        <p:spPr>
          <a:xfrm flipV="1">
            <a:off x="5986241" y="546748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5" idx="0"/>
            <a:endCxn id="44" idx="4"/>
          </p:cNvCxnSpPr>
          <p:nvPr/>
        </p:nvCxnSpPr>
        <p:spPr>
          <a:xfrm flipV="1">
            <a:off x="6819436" y="546748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864321" y="521602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" name="Oval 43"/>
          <p:cNvSpPr/>
          <p:nvPr/>
        </p:nvSpPr>
        <p:spPr>
          <a:xfrm>
            <a:off x="6697516" y="521602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5" name="Oval 44"/>
          <p:cNvSpPr/>
          <p:nvPr/>
        </p:nvSpPr>
        <p:spPr>
          <a:xfrm>
            <a:off x="6697516" y="594492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6" name="Oval 45"/>
          <p:cNvSpPr/>
          <p:nvPr/>
        </p:nvSpPr>
        <p:spPr>
          <a:xfrm>
            <a:off x="5864321" y="594492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6295132" y="4664633"/>
            <a:ext cx="243840" cy="2514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0" y="5066059"/>
            <a:ext cx="426443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37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371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Chain graph models and their causal interpretations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9975"/>
            <a:ext cx="6400800" cy="177253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Steffen L.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Lauritzen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of Copenhagen, Denmark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Thomas S. Richardson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of Washington, Seattle, USA</a:t>
            </a:r>
          </a:p>
          <a:p>
            <a:pPr algn="l"/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"/>
            <a:ext cx="8229600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two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share a common child that has been conditioned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(selection bias)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variable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influences variable B,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time, B influences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(Economic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physical processes are often modelled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linear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of this sort; so-called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non-recursive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equation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07080" y="6233478"/>
            <a:ext cx="5478780" cy="51784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Rationale for chain graphs and their misuse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cxnSp>
        <p:nvCxnSpPr>
          <p:cNvPr id="7" name="Straight Arrow Connector 6"/>
          <p:cNvCxnSpPr>
            <a:endCxn id="12" idx="1"/>
          </p:cNvCxnSpPr>
          <p:nvPr/>
        </p:nvCxnSpPr>
        <p:spPr>
          <a:xfrm>
            <a:off x="7575981" y="1008308"/>
            <a:ext cx="229963" cy="37358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1" idx="7"/>
          </p:cNvCxnSpPr>
          <p:nvPr/>
        </p:nvCxnSpPr>
        <p:spPr>
          <a:xfrm flipH="1">
            <a:off x="7145170" y="1008308"/>
            <a:ext cx="258391" cy="373583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" idx="0"/>
            <a:endCxn id="11" idx="4"/>
          </p:cNvCxnSpPr>
          <p:nvPr/>
        </p:nvCxnSpPr>
        <p:spPr>
          <a:xfrm flipV="1">
            <a:off x="7058960" y="15965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  <a:endCxn id="12" idx="4"/>
          </p:cNvCxnSpPr>
          <p:nvPr/>
        </p:nvCxnSpPr>
        <p:spPr>
          <a:xfrm flipV="1">
            <a:off x="7892155" y="15965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937040" y="134506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770235" y="134506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7770235" y="207396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6937040" y="207396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60000" y="729462"/>
            <a:ext cx="287401" cy="278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8" y="1287916"/>
            <a:ext cx="4590286" cy="36576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20" idx="6"/>
            <a:endCxn id="21" idx="2"/>
          </p:cNvCxnSpPr>
          <p:nvPr/>
        </p:nvCxnSpPr>
        <p:spPr>
          <a:xfrm>
            <a:off x="7216589" y="4230565"/>
            <a:ext cx="58935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3" idx="0"/>
            <a:endCxn id="20" idx="4"/>
          </p:cNvCxnSpPr>
          <p:nvPr/>
        </p:nvCxnSpPr>
        <p:spPr>
          <a:xfrm flipV="1">
            <a:off x="7094669" y="4356295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0"/>
            <a:endCxn id="21" idx="4"/>
          </p:cNvCxnSpPr>
          <p:nvPr/>
        </p:nvCxnSpPr>
        <p:spPr>
          <a:xfrm flipV="1">
            <a:off x="7927864" y="4356295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972749" y="4104835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>
          <a:xfrm>
            <a:off x="7805944" y="4104835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7805944" y="4833738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6972749" y="483373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216589" y="4333571"/>
            <a:ext cx="5893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60" y="4531419"/>
            <a:ext cx="431811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4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4900"/>
                <a:ext cx="8229600" cy="5347425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fact, there is no (finite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DAG model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which, under marginalizing and conditioning, gives the set of conditional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independence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relations implied by graph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CG in the previous example.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 graphs as unions of directed acyclic graph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DAGs with the same adjacencies,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chain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Markov equivalent, i.e.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4900"/>
                <a:ext cx="8229600" cy="5347425"/>
              </a:xfrm>
              <a:blipFill rotWithShape="0">
                <a:blip r:embed="rId3"/>
                <a:stretch>
                  <a:fillRect l="-1111" t="-912" r="-815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3467100" y="304532"/>
            <a:ext cx="5478780" cy="51784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Rationale for chain graphs and their misuse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cxnSp>
        <p:nvCxnSpPr>
          <p:cNvPr id="7" name="Straight Connector 6"/>
          <p:cNvCxnSpPr>
            <a:stCxn id="24" idx="6"/>
            <a:endCxn id="25" idx="2"/>
          </p:cNvCxnSpPr>
          <p:nvPr/>
        </p:nvCxnSpPr>
        <p:spPr>
          <a:xfrm>
            <a:off x="5805439" y="3535096"/>
            <a:ext cx="589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6"/>
            <a:endCxn id="12" idx="2"/>
          </p:cNvCxnSpPr>
          <p:nvPr/>
        </p:nvCxnSpPr>
        <p:spPr>
          <a:xfrm>
            <a:off x="2197400" y="3543436"/>
            <a:ext cx="58935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" idx="0"/>
            <a:endCxn id="11" idx="4"/>
          </p:cNvCxnSpPr>
          <p:nvPr/>
        </p:nvCxnSpPr>
        <p:spPr>
          <a:xfrm flipV="1">
            <a:off x="2075480" y="366916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  <a:endCxn id="12" idx="4"/>
          </p:cNvCxnSpPr>
          <p:nvPr/>
        </p:nvCxnSpPr>
        <p:spPr>
          <a:xfrm flipV="1">
            <a:off x="2908675" y="366916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53560" y="341770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2786755" y="341770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2786755" y="414660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1953560" y="414660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5" name="Straight Arrow Connector 14"/>
          <p:cNvCxnSpPr>
            <a:stCxn id="20" idx="0"/>
            <a:endCxn id="17" idx="4"/>
          </p:cNvCxnSpPr>
          <p:nvPr/>
        </p:nvCxnSpPr>
        <p:spPr>
          <a:xfrm flipV="1">
            <a:off x="3881794" y="366916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0"/>
            <a:endCxn id="18" idx="4"/>
          </p:cNvCxnSpPr>
          <p:nvPr/>
        </p:nvCxnSpPr>
        <p:spPr>
          <a:xfrm flipV="1">
            <a:off x="4714989" y="366916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59874" y="341770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4593069" y="341770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593069" y="414660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3759874" y="414660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003714" y="3543436"/>
            <a:ext cx="5893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7" idx="0"/>
            <a:endCxn id="24" idx="4"/>
          </p:cNvCxnSpPr>
          <p:nvPr/>
        </p:nvCxnSpPr>
        <p:spPr>
          <a:xfrm flipV="1">
            <a:off x="5683519" y="36608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6" idx="0"/>
            <a:endCxn id="25" idx="4"/>
          </p:cNvCxnSpPr>
          <p:nvPr/>
        </p:nvCxnSpPr>
        <p:spPr>
          <a:xfrm flipV="1">
            <a:off x="6516714" y="3660826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561599" y="340936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6394794" y="3409366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Oval 25"/>
          <p:cNvSpPr/>
          <p:nvPr/>
        </p:nvSpPr>
        <p:spPr>
          <a:xfrm>
            <a:off x="6394794" y="4138269"/>
            <a:ext cx="243839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5561599" y="413826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3254696" y="3773817"/>
                <a:ext cx="243840" cy="2514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0"/>
                </a:schemeClr>
              </a:solidFill>
              <a:ln>
                <a:solidFill>
                  <a:srgbClr val="00B0F0">
                    <a:alpha val="0"/>
                  </a:srgb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96" y="3773817"/>
                <a:ext cx="243840" cy="251460"/>
              </a:xfrm>
              <a:prstGeom prst="ellipse">
                <a:avLst/>
              </a:prstGeom>
              <a:blipFill rotWithShape="0">
                <a:blip r:embed="rId4"/>
                <a:stretch>
                  <a:fillRect l="-15909" b="-6667"/>
                </a:stretch>
              </a:blipFill>
              <a:ln>
                <a:solidFill>
                  <a:srgbClr val="00B0F0">
                    <a:alpha val="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5071469" y="3773817"/>
            <a:ext cx="243840" cy="259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79554" y="3648087"/>
            <a:ext cx="243840" cy="2514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071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6237655"/>
            <a:ext cx="521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Data-generating processes for DAGs (Gibbs sampling)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55320"/>
                <a:ext cx="8229600" cy="505299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Gibbs sampling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you start with some configuration consistent with the evidence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you randomly change the state of the variables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topological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order. In one sweep through the variables, you determine a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configuration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then you use this configuration for a new sweep, and so 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apply the Gibbs sampler, we need to calculate for each node its distribution conditional upon all the other nodes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this purpose we use the moral graph of the given DAG: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moral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55320"/>
                <a:ext cx="8229600" cy="5052999"/>
              </a:xfrm>
              <a:blipFill rotWithShape="0">
                <a:blip r:embed="rId3"/>
                <a:stretch>
                  <a:fillRect l="-963" t="-966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29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944880"/>
                <a:ext cx="8740140" cy="585216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data-generating processes for chain graph models have two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loops: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until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outer loop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corresponds to the DAG of chain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components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inner loop, represented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updates the variables in the chain component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those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components that are not singletons,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the generating processes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undirected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graphs applied to a chain component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 of the variables at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parents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expressions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until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the random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assignments are repeated a very large number of times, so that a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stochastic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equilibrium prevails.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involves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feed-back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sense that the value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been dynamically affected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all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944880"/>
                <a:ext cx="8740140" cy="5852160"/>
              </a:xfrm>
              <a:blipFill rotWithShape="0">
                <a:blip r:embed="rId3"/>
                <a:stretch>
                  <a:fillRect l="-1046" t="-833" r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27120" y="255955"/>
            <a:ext cx="478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Feed-back models for chain graphs</a:t>
            </a:r>
          </a:p>
        </p:txBody>
      </p:sp>
    </p:spTree>
    <p:extLst>
      <p:ext uri="{BB962C8B-B14F-4D97-AF65-F5344CB8AC3E}">
        <p14:creationId xmlns:p14="http://schemas.microsoft.com/office/powerpoint/2010/main" val="16350218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"/>
                <a:ext cx="8229600" cy="547209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Conditioning by observation: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Conditioning by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intervention:</a:t>
                </a:r>
              </a:p>
              <a:p>
                <a:pPr marL="400050" lvl="1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When we intervene on a variable in a model, we fix its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value. We change the system, and the values of other variables often change as a result. When we condition on a variable, we change nothing. What changes, then, is our perception about the world, not the world itself.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Following figures show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graphical model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 cream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sales 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X as ice cream sales, Y as crime rates, and Z as temperature.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"/>
                <a:ext cx="8229600" cy="5472099"/>
              </a:xfrm>
              <a:blipFill rotWithShape="0">
                <a:blip r:embed="rId4"/>
                <a:stretch>
                  <a:fillRect l="-963" t="-89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64180" y="6305342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Intervention in undirected graphs, DAGs, and chain graphs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33837"/>
            <a:ext cx="2004550" cy="1828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9594"/>
              </p:ext>
            </p:extLst>
          </p:nvPr>
        </p:nvGraphicFramePr>
        <p:xfrm>
          <a:off x="6676748" y="4033837"/>
          <a:ext cx="195606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Bitmap Image" r:id="rId6" imgW="3952800" imgH="3695760" progId="PBrush">
                  <p:embed/>
                </p:oleObj>
              </mc:Choice>
              <mc:Fallback>
                <p:oleObj name="Bitmap Image" r:id="rId6" imgW="3952800" imgH="3695760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748" y="4033837"/>
                        <a:ext cx="1956064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17250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5423625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make the distinction clear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symbol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conditioning by intervention:</a:t>
                </a:r>
              </a:p>
              <a:p>
                <a:pPr marL="0" indent="0" algn="ctr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Generally, the two quantities will be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						p(x||y)=p(x), p(y||x)=p(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y|x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Intervention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 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DAGs: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𝑝𝑎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𝑝𝑎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says that probability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Markov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with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 to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DAG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5423625"/>
              </a:xfrm>
              <a:blipFill rotWithShape="0">
                <a:blip r:embed="rId2"/>
                <a:stretch>
                  <a:fillRect l="-963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64180" y="354122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Intervention in undirected graphs, DAGs, and chain graphs</a:t>
            </a:r>
          </a:p>
        </p:txBody>
      </p:sp>
      <p:cxnSp>
        <p:nvCxnSpPr>
          <p:cNvPr id="7" name="Straight Arrow Connector 6"/>
          <p:cNvCxnSpPr>
            <a:stCxn id="8" idx="6"/>
            <a:endCxn id="9" idx="2"/>
          </p:cNvCxnSpPr>
          <p:nvPr/>
        </p:nvCxnSpPr>
        <p:spPr>
          <a:xfrm>
            <a:off x="2651760" y="3356610"/>
            <a:ext cx="621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07920" y="323088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2790" y="323088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300527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479719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Intervention in undirected graphs: For B=V\A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←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Intervention in chain graphs: If the intervention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/>
                    </m:sSub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made in the data-generating processes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by replacement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 each chain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component,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it follows as in the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directed case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that this leads to the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formula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∩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Similar to factorization for chain graphs we have: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𝑝𝑎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𝑍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𝑝𝑎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𝒜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,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normalizer as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before.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479719"/>
              </a:xfrm>
              <a:blipFill rotWithShape="0">
                <a:blip r:embed="rId3"/>
                <a:stretch>
                  <a:fillRect l="-963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64180" y="6305342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Intervention in undirected graphs, DAGs, and chain graphs</a:t>
            </a:r>
          </a:p>
        </p:txBody>
      </p:sp>
    </p:spTree>
    <p:extLst>
      <p:ext uri="{BB962C8B-B14F-4D97-AF65-F5344CB8AC3E}">
        <p14:creationId xmlns:p14="http://schemas.microsoft.com/office/powerpoint/2010/main" val="409899345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72576"/>
            <a:ext cx="8229600" cy="625744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0720"/>
            <a:ext cx="8229600" cy="4501605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Lauritzen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L. and Richardson, T. S. (2002), Chain graph models and their causal interpretations. Journal of the Royal Statistical Society: Series B (Statistical Methodology), 64: 321–348.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doi:10.1111/1467-9868.00340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Steffen L.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Lauritzen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Graphical Models,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Oxford University Press, 1996. No. of pages: 298. ISBN 0-19-852219-3.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Frydenberg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(1990) The chain graph Markov property. Scand. J. Statist., 17,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333-353.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Jensen, Bayesian Networks and Decision Graphs. Springer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526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lvarybaptistbeaufort.com/wordpress/wp-content/uploads/2015/09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95" y="2187257"/>
            <a:ext cx="5619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" y="1330452"/>
            <a:ext cx="3121152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017"/>
            <a:ext cx="8229600" cy="4445391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Chain Graphs, basic definitions, concepts and notation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Basic factorizations in DAGs, undirected graphs, and chain graphs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Separation and D-Separation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global Markov property and Markov equivalence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Rationale for chain graphs and their misuse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Data-generating processes for DAGs (Gibbs sampling)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Feed-back models for chain graphs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Intervention in undirected graphs, DAGs, and chain graphs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10" idx="7"/>
            <a:endCxn id="19" idx="3"/>
          </p:cNvCxnSpPr>
          <p:nvPr/>
        </p:nvCxnSpPr>
        <p:spPr>
          <a:xfrm flipV="1">
            <a:off x="1285707" y="3110043"/>
            <a:ext cx="697567" cy="34517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5"/>
            <a:endCxn id="17" idx="1"/>
          </p:cNvCxnSpPr>
          <p:nvPr/>
        </p:nvCxnSpPr>
        <p:spPr>
          <a:xfrm>
            <a:off x="2177248" y="3110043"/>
            <a:ext cx="728045" cy="345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4"/>
            <a:endCxn id="17" idx="0"/>
          </p:cNvCxnSpPr>
          <p:nvPr/>
        </p:nvCxnSpPr>
        <p:spPr>
          <a:xfrm>
            <a:off x="3002280" y="2697480"/>
            <a:ext cx="0" cy="71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6"/>
            <a:endCxn id="17" idx="2"/>
          </p:cNvCxnSpPr>
          <p:nvPr/>
        </p:nvCxnSpPr>
        <p:spPr>
          <a:xfrm>
            <a:off x="1325880" y="3562978"/>
            <a:ext cx="1539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6"/>
          </p:cNvCxnSpPr>
          <p:nvPr/>
        </p:nvCxnSpPr>
        <p:spPr>
          <a:xfrm>
            <a:off x="1325880" y="2545080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4"/>
            <a:endCxn id="10" idx="0"/>
          </p:cNvCxnSpPr>
          <p:nvPr/>
        </p:nvCxnSpPr>
        <p:spPr>
          <a:xfrm>
            <a:off x="1188720" y="2697480"/>
            <a:ext cx="0" cy="71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Basic graphical concepts and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83920"/>
                <a:ext cx="8229600" cy="5021580"/>
              </a:xfrm>
            </p:spPr>
            <p:txBody>
              <a:bodyPr/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partially directed cycle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in a graph </a:t>
                </a:r>
                <a:r>
                  <a:rPr lang="en-US" sz="24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is a sequence of </a:t>
                </a:r>
                <a:r>
                  <a:rPr lang="en-US" sz="24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distinct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such that at least one edge in it is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directed.                      	</a:t>
                </a:r>
              </a:p>
              <a:p>
                <a:pPr marL="0" lvl="0" indent="0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				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uxyvu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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	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uzvu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 graph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graph in which there are no partially directed cycles.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3920"/>
                <a:ext cx="8229600" cy="5021580"/>
              </a:xfrm>
              <a:blipFill rotWithShape="0">
                <a:blip r:embed="rId2"/>
                <a:stretch>
                  <a:fillRect l="-963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051560" y="2392680"/>
            <a:ext cx="27432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51560" y="3410578"/>
            <a:ext cx="27432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2865120" y="2392680"/>
            <a:ext cx="27432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7" name="Oval 16"/>
          <p:cNvSpPr/>
          <p:nvPr/>
        </p:nvSpPr>
        <p:spPr>
          <a:xfrm>
            <a:off x="2865120" y="3410578"/>
            <a:ext cx="27432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943101" y="2849880"/>
            <a:ext cx="27432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45" name="Straight Connector 44"/>
          <p:cNvCxnSpPr>
            <a:stCxn id="55" idx="7"/>
            <a:endCxn id="53" idx="3"/>
          </p:cNvCxnSpPr>
          <p:nvPr/>
        </p:nvCxnSpPr>
        <p:spPr>
          <a:xfrm flipV="1">
            <a:off x="3116580" y="5143097"/>
            <a:ext cx="404310" cy="351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3" idx="5"/>
            <a:endCxn id="54" idx="1"/>
          </p:cNvCxnSpPr>
          <p:nvPr/>
        </p:nvCxnSpPr>
        <p:spPr>
          <a:xfrm>
            <a:off x="3693310" y="5143097"/>
            <a:ext cx="460040" cy="351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24320" y="4554485"/>
            <a:ext cx="0" cy="999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1" idx="6"/>
            <a:endCxn id="52" idx="2"/>
          </p:cNvCxnSpPr>
          <p:nvPr/>
        </p:nvCxnSpPr>
        <p:spPr>
          <a:xfrm>
            <a:off x="3152290" y="4603419"/>
            <a:ext cx="944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51" idx="4"/>
            <a:endCxn id="55" idx="0"/>
          </p:cNvCxnSpPr>
          <p:nvPr/>
        </p:nvCxnSpPr>
        <p:spPr>
          <a:xfrm>
            <a:off x="3030370" y="4729149"/>
            <a:ext cx="0" cy="728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5" idx="6"/>
            <a:endCxn id="54" idx="2"/>
          </p:cNvCxnSpPr>
          <p:nvPr/>
        </p:nvCxnSpPr>
        <p:spPr>
          <a:xfrm>
            <a:off x="3152290" y="5583782"/>
            <a:ext cx="965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908450" y="447768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097170" y="447768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3" name="Oval 52"/>
          <p:cNvSpPr/>
          <p:nvPr/>
        </p:nvSpPr>
        <p:spPr>
          <a:xfrm>
            <a:off x="3485180" y="492846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4" name="Oval 53"/>
          <p:cNvSpPr/>
          <p:nvPr/>
        </p:nvSpPr>
        <p:spPr>
          <a:xfrm>
            <a:off x="4117640" y="545805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5" name="Oval 54"/>
          <p:cNvSpPr/>
          <p:nvPr/>
        </p:nvSpPr>
        <p:spPr>
          <a:xfrm>
            <a:off x="2908450" y="545805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6" name="Oval 55"/>
          <p:cNvSpPr/>
          <p:nvPr/>
        </p:nvSpPr>
        <p:spPr>
          <a:xfrm>
            <a:off x="4793430" y="460341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982150" y="460341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8" name="Oval 57"/>
          <p:cNvSpPr/>
          <p:nvPr/>
        </p:nvSpPr>
        <p:spPr>
          <a:xfrm>
            <a:off x="5370160" y="505419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9" name="Oval 58"/>
          <p:cNvSpPr/>
          <p:nvPr/>
        </p:nvSpPr>
        <p:spPr>
          <a:xfrm>
            <a:off x="5987380" y="5404712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0" name="Oval 59"/>
          <p:cNvSpPr/>
          <p:nvPr/>
        </p:nvSpPr>
        <p:spPr>
          <a:xfrm>
            <a:off x="4793430" y="541471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61" name="Straight Arrow Connector 60"/>
          <p:cNvCxnSpPr>
            <a:stCxn id="56" idx="5"/>
            <a:endCxn id="58" idx="1"/>
          </p:cNvCxnSpPr>
          <p:nvPr/>
        </p:nvCxnSpPr>
        <p:spPr>
          <a:xfrm>
            <a:off x="5001560" y="4818054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3"/>
            <a:endCxn id="58" idx="7"/>
          </p:cNvCxnSpPr>
          <p:nvPr/>
        </p:nvCxnSpPr>
        <p:spPr>
          <a:xfrm flipH="1">
            <a:off x="5578290" y="4818054"/>
            <a:ext cx="439570" cy="27296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4"/>
            <a:endCxn id="59" idx="0"/>
          </p:cNvCxnSpPr>
          <p:nvPr/>
        </p:nvCxnSpPr>
        <p:spPr>
          <a:xfrm>
            <a:off x="6104070" y="4854879"/>
            <a:ext cx="5230" cy="5498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6" idx="4"/>
            <a:endCxn id="60" idx="0"/>
          </p:cNvCxnSpPr>
          <p:nvPr/>
        </p:nvCxnSpPr>
        <p:spPr>
          <a:xfrm>
            <a:off x="4915350" y="4854879"/>
            <a:ext cx="0" cy="5598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82430" y="4561509"/>
            <a:ext cx="0" cy="999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6" idx="4"/>
            <a:endCxn id="80" idx="0"/>
          </p:cNvCxnSpPr>
          <p:nvPr/>
        </p:nvCxnSpPr>
        <p:spPr>
          <a:xfrm>
            <a:off x="6893710" y="4727956"/>
            <a:ext cx="0" cy="728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771790" y="447649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960510" y="4476496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8" name="Oval 77"/>
          <p:cNvSpPr/>
          <p:nvPr/>
        </p:nvSpPr>
        <p:spPr>
          <a:xfrm>
            <a:off x="7348520" y="492726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79" name="Oval 78"/>
          <p:cNvSpPr/>
          <p:nvPr/>
        </p:nvSpPr>
        <p:spPr>
          <a:xfrm>
            <a:off x="7980980" y="545685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80" name="Oval 79"/>
          <p:cNvSpPr/>
          <p:nvPr/>
        </p:nvSpPr>
        <p:spPr>
          <a:xfrm>
            <a:off x="6771790" y="5456859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81" name="Straight Arrow Connector 80"/>
          <p:cNvCxnSpPr>
            <a:stCxn id="78" idx="3"/>
            <a:endCxn id="80" idx="7"/>
          </p:cNvCxnSpPr>
          <p:nvPr/>
        </p:nvCxnSpPr>
        <p:spPr>
          <a:xfrm flipH="1">
            <a:off x="6979920" y="5141904"/>
            <a:ext cx="404310" cy="3517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8" idx="5"/>
            <a:endCxn id="79" idx="1"/>
          </p:cNvCxnSpPr>
          <p:nvPr/>
        </p:nvCxnSpPr>
        <p:spPr>
          <a:xfrm>
            <a:off x="7556650" y="5141904"/>
            <a:ext cx="460040" cy="3517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5546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 animBg="1"/>
      <p:bldP spid="17" grpId="0" animBg="1"/>
      <p:bldP spid="1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1081"/>
                <a:ext cx="8229600" cy="5506328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subset C of vertices is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complete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if there is an edge (directed or undirected) between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every pair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of vertices in C. A maximal complete subset is a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clique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the vertex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is a parent of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and,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neighbor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The set of parents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is denoted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pa(v)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and the set of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neighbors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is denoted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ne(v)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𝑏𝑑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is the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boundary of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For 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we let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∪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minimal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complex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in a chain graph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is an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induced subgraph of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−…−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a(x) ={u}, ne(x)={z},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(x)={u , z}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a({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x,y,z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})={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u,v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}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1081"/>
                <a:ext cx="8229600" cy="5506328"/>
              </a:xfrm>
              <a:blipFill rotWithShape="0">
                <a:blip r:embed="rId2"/>
                <a:stretch>
                  <a:fillRect l="-963" t="-88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16" idx="6"/>
            <a:endCxn id="18" idx="2"/>
          </p:cNvCxnSpPr>
          <p:nvPr/>
        </p:nvCxnSpPr>
        <p:spPr>
          <a:xfrm>
            <a:off x="6753710" y="5162550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64700" y="5162550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870" y="503682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98590" y="503682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8" name="Oval 17"/>
          <p:cNvSpPr/>
          <p:nvPr/>
        </p:nvSpPr>
        <p:spPr>
          <a:xfrm>
            <a:off x="7122310" y="503682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" name="Oval 18"/>
          <p:cNvSpPr/>
          <p:nvPr/>
        </p:nvSpPr>
        <p:spPr>
          <a:xfrm>
            <a:off x="7698590" y="576572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0" name="Oval 19"/>
          <p:cNvSpPr/>
          <p:nvPr/>
        </p:nvSpPr>
        <p:spPr>
          <a:xfrm>
            <a:off x="6509870" y="576572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21" name="Straight Arrow Connector 20"/>
          <p:cNvCxnSpPr>
            <a:stCxn id="20" idx="0"/>
            <a:endCxn id="16" idx="4"/>
          </p:cNvCxnSpPr>
          <p:nvPr/>
        </p:nvCxnSpPr>
        <p:spPr>
          <a:xfrm flipV="1">
            <a:off x="6631790" y="528828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0"/>
            <a:endCxn id="17" idx="4"/>
          </p:cNvCxnSpPr>
          <p:nvPr/>
        </p:nvCxnSpPr>
        <p:spPr>
          <a:xfrm flipV="1">
            <a:off x="7820510" y="528828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5340" y="341353"/>
            <a:ext cx="40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Basic graphical concepts and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055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"/>
                <a:ext cx="8229600" cy="5342559"/>
              </a:xfrm>
            </p:spPr>
            <p:txBody>
              <a:bodyPr/>
              <a:lstStyle/>
              <a:p>
                <a:pPr algn="l"/>
                <a:endPara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0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chain components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of a chain graph are the connected components of the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undirected graph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obtained by removing all directed edges from the chain graph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Theorem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chain rule for Bayesian networks). Let BN be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 Bayesian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network over U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}. Then BN specifies a unique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joint probability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distribution P(U) given by the product of all conditional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probability tables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specified in BN: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𝑝𝑎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Example:       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   							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x,y,u,v,z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)=p(</a:t>
                </a: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u|x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)p(</a:t>
                </a: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v|y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)p(</a:t>
                </a: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z|x,y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)p(x)p(y)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"/>
                <a:ext cx="8229600" cy="5342559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7" idx="6"/>
            <a:endCxn id="9" idx="2"/>
          </p:cNvCxnSpPr>
          <p:nvPr/>
        </p:nvCxnSpPr>
        <p:spPr>
          <a:xfrm>
            <a:off x="6091220" y="1776769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02210" y="1771651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847380" y="164592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36100" y="164592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Oval 8"/>
          <p:cNvSpPr/>
          <p:nvPr/>
        </p:nvSpPr>
        <p:spPr>
          <a:xfrm>
            <a:off x="6459820" y="164592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0" name="Oval 9"/>
          <p:cNvSpPr/>
          <p:nvPr/>
        </p:nvSpPr>
        <p:spPr>
          <a:xfrm>
            <a:off x="7036100" y="2374823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" name="Oval 10"/>
          <p:cNvSpPr/>
          <p:nvPr/>
        </p:nvSpPr>
        <p:spPr>
          <a:xfrm>
            <a:off x="5847380" y="2374823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12" name="Straight Connector 11"/>
          <p:cNvCxnSpPr>
            <a:stCxn id="14" idx="6"/>
            <a:endCxn id="16" idx="2"/>
          </p:cNvCxnSpPr>
          <p:nvPr/>
        </p:nvCxnSpPr>
        <p:spPr>
          <a:xfrm>
            <a:off x="3411370" y="1771650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22360" y="1771650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67530" y="164592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56250" y="164592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6" name="Oval 15"/>
          <p:cNvSpPr/>
          <p:nvPr/>
        </p:nvSpPr>
        <p:spPr>
          <a:xfrm>
            <a:off x="3779970" y="164592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7" name="Oval 16"/>
          <p:cNvSpPr/>
          <p:nvPr/>
        </p:nvSpPr>
        <p:spPr>
          <a:xfrm>
            <a:off x="4356250" y="237482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8" name="Oval 17"/>
          <p:cNvSpPr/>
          <p:nvPr/>
        </p:nvSpPr>
        <p:spPr>
          <a:xfrm>
            <a:off x="3167530" y="237482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19" name="Straight Arrow Connector 18"/>
          <p:cNvCxnSpPr>
            <a:stCxn id="18" idx="0"/>
            <a:endCxn id="14" idx="4"/>
          </p:cNvCxnSpPr>
          <p:nvPr/>
        </p:nvCxnSpPr>
        <p:spPr>
          <a:xfrm flipV="1">
            <a:off x="3289450" y="189738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0"/>
            <a:endCxn id="15" idx="4"/>
          </p:cNvCxnSpPr>
          <p:nvPr/>
        </p:nvCxnSpPr>
        <p:spPr>
          <a:xfrm flipV="1">
            <a:off x="4478170" y="189738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4881969" y="2054840"/>
            <a:ext cx="73152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80190" y="1488459"/>
            <a:ext cx="1844040" cy="56638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7616692" y="1645920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692" y="1645920"/>
                <a:ext cx="273870" cy="27432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194592" y="2337816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92" y="2337816"/>
                <a:ext cx="273870" cy="27432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7413342" y="2313432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42" y="2313432"/>
                <a:ext cx="273870" cy="27432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2095500" y="423991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84220" y="423991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" name="Oval 27"/>
          <p:cNvSpPr/>
          <p:nvPr/>
        </p:nvSpPr>
        <p:spPr>
          <a:xfrm>
            <a:off x="2672230" y="469068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9" name="Oval 28"/>
          <p:cNvSpPr/>
          <p:nvPr/>
        </p:nvSpPr>
        <p:spPr>
          <a:xfrm>
            <a:off x="3289450" y="5041204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0" name="Oval 29"/>
          <p:cNvSpPr/>
          <p:nvPr/>
        </p:nvSpPr>
        <p:spPr>
          <a:xfrm>
            <a:off x="2095500" y="505121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31" name="Straight Arrow Connector 30"/>
          <p:cNvCxnSpPr>
            <a:stCxn id="26" idx="5"/>
            <a:endCxn id="28" idx="1"/>
          </p:cNvCxnSpPr>
          <p:nvPr/>
        </p:nvCxnSpPr>
        <p:spPr>
          <a:xfrm>
            <a:off x="2303630" y="4454546"/>
            <a:ext cx="404310" cy="2729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28" idx="7"/>
          </p:cNvCxnSpPr>
          <p:nvPr/>
        </p:nvCxnSpPr>
        <p:spPr>
          <a:xfrm flipH="1">
            <a:off x="2880360" y="4454546"/>
            <a:ext cx="439570" cy="27296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4"/>
            <a:endCxn id="29" idx="0"/>
          </p:cNvCxnSpPr>
          <p:nvPr/>
        </p:nvCxnSpPr>
        <p:spPr>
          <a:xfrm>
            <a:off x="3406140" y="4491371"/>
            <a:ext cx="5230" cy="5498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4"/>
            <a:endCxn id="30" idx="0"/>
          </p:cNvCxnSpPr>
          <p:nvPr/>
        </p:nvCxnSpPr>
        <p:spPr>
          <a:xfrm>
            <a:off x="2217420" y="4491371"/>
            <a:ext cx="0" cy="5598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78170" y="6287439"/>
            <a:ext cx="244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Factorizations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DAGs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4031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3941"/>
                <a:ext cx="8229600" cy="5483468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(Joint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probability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distribution (JPD)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factorized according to an undirected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graph) A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JPD p(x) is said to factorize according to an undirected graph G if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it can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be written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are nonnegative functions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;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denotes the set of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cliques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of G.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Example: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3941"/>
                <a:ext cx="8229600" cy="5483468"/>
              </a:xfrm>
              <a:blipFill rotWithShape="0">
                <a:blip r:embed="rId2"/>
                <a:stretch>
                  <a:fillRect l="-1111" t="-889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26" idx="7"/>
            <a:endCxn id="24" idx="3"/>
          </p:cNvCxnSpPr>
          <p:nvPr/>
        </p:nvCxnSpPr>
        <p:spPr>
          <a:xfrm flipV="1">
            <a:off x="2171700" y="4919246"/>
            <a:ext cx="404310" cy="351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" idx="5"/>
            <a:endCxn id="25" idx="1"/>
          </p:cNvCxnSpPr>
          <p:nvPr/>
        </p:nvCxnSpPr>
        <p:spPr>
          <a:xfrm>
            <a:off x="2748430" y="4919246"/>
            <a:ext cx="460040" cy="351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1820" y="4360518"/>
            <a:ext cx="0" cy="999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2" idx="6"/>
            <a:endCxn id="23" idx="2"/>
          </p:cNvCxnSpPr>
          <p:nvPr/>
        </p:nvCxnSpPr>
        <p:spPr>
          <a:xfrm>
            <a:off x="2207410" y="4379568"/>
            <a:ext cx="944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2" idx="4"/>
            <a:endCxn id="26" idx="0"/>
          </p:cNvCxnSpPr>
          <p:nvPr/>
        </p:nvCxnSpPr>
        <p:spPr>
          <a:xfrm>
            <a:off x="2085490" y="4505298"/>
            <a:ext cx="0" cy="728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6" idx="6"/>
            <a:endCxn id="25" idx="2"/>
          </p:cNvCxnSpPr>
          <p:nvPr/>
        </p:nvCxnSpPr>
        <p:spPr>
          <a:xfrm>
            <a:off x="2207410" y="5359931"/>
            <a:ext cx="965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63570" y="425383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52290" y="4253838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Oval 23"/>
          <p:cNvSpPr/>
          <p:nvPr/>
        </p:nvSpPr>
        <p:spPr>
          <a:xfrm>
            <a:off x="2540300" y="470461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5" name="Oval 24"/>
          <p:cNvSpPr/>
          <p:nvPr/>
        </p:nvSpPr>
        <p:spPr>
          <a:xfrm>
            <a:off x="3172760" y="523420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6" name="Oval 25"/>
          <p:cNvSpPr/>
          <p:nvPr/>
        </p:nvSpPr>
        <p:spPr>
          <a:xfrm>
            <a:off x="1963570" y="5234201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6240" y="289560"/>
            <a:ext cx="351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Factorizations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undirected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4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58140" y="586741"/>
                <a:ext cx="8229600" cy="5120640"/>
              </a:xfrm>
            </p:spPr>
            <p:txBody>
              <a:bodyPr/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Moral graph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 graph: For a chain graph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define its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moral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undirected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same vertex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set, and new undirected edges added as follows: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and β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djacent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same chain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140" y="586741"/>
                <a:ext cx="8229600" cy="5120640"/>
              </a:xfrm>
              <a:blipFill rotWithShape="0">
                <a:blip r:embed="rId2"/>
                <a:stretch>
                  <a:fillRect l="-1037" t="-9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/>
          <p:cNvCxnSpPr>
            <a:stCxn id="66" idx="6"/>
            <a:endCxn id="65" idx="2"/>
          </p:cNvCxnSpPr>
          <p:nvPr/>
        </p:nvCxnSpPr>
        <p:spPr>
          <a:xfrm>
            <a:off x="5663028" y="3831552"/>
            <a:ext cx="9448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5" idx="0"/>
          </p:cNvCxnSpPr>
          <p:nvPr/>
        </p:nvCxnSpPr>
        <p:spPr>
          <a:xfrm flipV="1">
            <a:off x="6729828" y="3179064"/>
            <a:ext cx="0" cy="5216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6" idx="0"/>
          </p:cNvCxnSpPr>
          <p:nvPr/>
        </p:nvCxnSpPr>
        <p:spPr>
          <a:xfrm flipV="1">
            <a:off x="5541108" y="3108960"/>
            <a:ext cx="0" cy="5917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2" idx="6"/>
            <a:endCxn id="64" idx="2"/>
          </p:cNvCxnSpPr>
          <p:nvPr/>
        </p:nvCxnSpPr>
        <p:spPr>
          <a:xfrm>
            <a:off x="5663028" y="3102649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74018" y="3097531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419188" y="297180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607908" y="297180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4" name="Oval 63"/>
          <p:cNvSpPr/>
          <p:nvPr/>
        </p:nvSpPr>
        <p:spPr>
          <a:xfrm>
            <a:off x="6031628" y="2971800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65" name="Oval 64"/>
          <p:cNvSpPr/>
          <p:nvPr/>
        </p:nvSpPr>
        <p:spPr>
          <a:xfrm>
            <a:off x="6607908" y="3700703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6" name="Oval 65"/>
          <p:cNvSpPr/>
          <p:nvPr/>
        </p:nvSpPr>
        <p:spPr>
          <a:xfrm>
            <a:off x="5419188" y="3700703"/>
            <a:ext cx="243840" cy="261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67" name="Straight Connector 66"/>
          <p:cNvCxnSpPr>
            <a:stCxn id="69" idx="6"/>
            <a:endCxn id="71" idx="2"/>
          </p:cNvCxnSpPr>
          <p:nvPr/>
        </p:nvCxnSpPr>
        <p:spPr>
          <a:xfrm>
            <a:off x="2983178" y="3097530"/>
            <a:ext cx="3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94168" y="3097530"/>
            <a:ext cx="454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739338" y="297180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928058" y="297180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1" name="Oval 70"/>
          <p:cNvSpPr/>
          <p:nvPr/>
        </p:nvSpPr>
        <p:spPr>
          <a:xfrm>
            <a:off x="3351778" y="2971800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72" name="Oval 71"/>
          <p:cNvSpPr/>
          <p:nvPr/>
        </p:nvSpPr>
        <p:spPr>
          <a:xfrm>
            <a:off x="3928058" y="370070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3" name="Oval 72"/>
          <p:cNvSpPr/>
          <p:nvPr/>
        </p:nvSpPr>
        <p:spPr>
          <a:xfrm>
            <a:off x="2739338" y="3700703"/>
            <a:ext cx="243840" cy="2514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74" name="Straight Arrow Connector 73"/>
          <p:cNvCxnSpPr>
            <a:stCxn id="73" idx="0"/>
            <a:endCxn id="69" idx="4"/>
          </p:cNvCxnSpPr>
          <p:nvPr/>
        </p:nvCxnSpPr>
        <p:spPr>
          <a:xfrm flipV="1">
            <a:off x="2861258" y="322326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0"/>
            <a:endCxn id="70" idx="4"/>
          </p:cNvCxnSpPr>
          <p:nvPr/>
        </p:nvCxnSpPr>
        <p:spPr>
          <a:xfrm flipV="1">
            <a:off x="4049978" y="3223260"/>
            <a:ext cx="0" cy="477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ight Arrow 75"/>
          <p:cNvSpPr/>
          <p:nvPr/>
        </p:nvSpPr>
        <p:spPr>
          <a:xfrm>
            <a:off x="4375646" y="3246120"/>
            <a:ext cx="73152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251998" y="2814339"/>
            <a:ext cx="1844040" cy="56638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/>
              <p:cNvSpPr/>
              <p:nvPr/>
            </p:nvSpPr>
            <p:spPr>
              <a:xfrm>
                <a:off x="7188500" y="2971800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8" name="Oval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00" y="2971800"/>
                <a:ext cx="273870" cy="27432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>
              <a:xfrm>
                <a:off x="5422947" y="3941926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47" y="3941926"/>
                <a:ext cx="273870" cy="27432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6582659" y="3938878"/>
                <a:ext cx="273870" cy="274320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504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659" y="3938878"/>
                <a:ext cx="273870" cy="27432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3242483" y="4220370"/>
            <a:ext cx="451970" cy="3429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G</a:t>
            </a:r>
            <a:endParaRPr lang="en-US" sz="2000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948033" y="4213198"/>
                <a:ext cx="451970" cy="342900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33" y="4213198"/>
                <a:ext cx="451970" cy="3429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52693" y="6210299"/>
            <a:ext cx="321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in Chain graphs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4294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68680"/>
                <a:ext cx="8229600" cy="576834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factorization in the case of a chain graph involves two steps: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assume a factorization of the density as in the directed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acyclic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case: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</m:sSub>
                        <m:d>
                          <m:dPr>
                            <m:beg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(◙)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set of chain components of the graph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</a:t>
                </a:r>
              </a:p>
              <a:p>
                <a:pPr marL="457200" indent="-457200">
                  <a:buAutoNum type="arabicParenR" startAt="2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factors in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(◙)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further factorized as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𝑝𝑎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complete sets in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moral graph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factor Z is a normalizer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𝑝𝑎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68680"/>
                <a:ext cx="8229600" cy="5768340"/>
              </a:xfrm>
              <a:blipFill rotWithShape="0">
                <a:blip r:embed="rId2"/>
                <a:stretch>
                  <a:fillRect l="-963" t="-846" b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0" y="342899"/>
            <a:ext cx="321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in Chain graphs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483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yle2_pack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Style1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Style1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_Template_Style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yle2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P_Template_Style2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P_Template_Style2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P_Template_Style2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P_Template_Style2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style2_package</Template>
  <TotalTime>4215</TotalTime>
  <Words>1809</Words>
  <Application>Microsoft Office PowerPoint</Application>
  <PresentationFormat>On-screen Show (4:3)</PresentationFormat>
  <Paragraphs>414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Cambria Math</vt:lpstr>
      <vt:lpstr>Times New Roman</vt:lpstr>
      <vt:lpstr>Wingdings</vt:lpstr>
      <vt:lpstr>style2_package</vt:lpstr>
      <vt:lpstr>PP_Template_Style1_Title</vt:lpstr>
      <vt:lpstr>Style2_Footer</vt:lpstr>
      <vt:lpstr>PP_Template_Style2_Header</vt:lpstr>
      <vt:lpstr>PP_Template_Style2_Footer</vt:lpstr>
      <vt:lpstr>1_PP_Template_Style2_Logo</vt:lpstr>
      <vt:lpstr>PP_Template_Style2_Logo</vt:lpstr>
      <vt:lpstr>Custom Design</vt:lpstr>
      <vt:lpstr>1_Custom Design</vt:lpstr>
      <vt:lpstr>2_Custom Design</vt:lpstr>
      <vt:lpstr>3_Custom Design</vt:lpstr>
      <vt:lpstr>4_Custom Design</vt:lpstr>
      <vt:lpstr>Style1_Footer</vt:lpstr>
      <vt:lpstr>1_Style1_Footer</vt:lpstr>
      <vt:lpstr>Bitmap Image</vt:lpstr>
      <vt:lpstr>Mohammad Ali Javidian  Hypergraph &amp; Bayesian Network Seminar 10/06/2017</vt:lpstr>
      <vt:lpstr>Chain graph models and their causal interpretations</vt:lpstr>
      <vt:lpstr>Overview</vt:lpstr>
      <vt:lpstr>Basic graphical concepts and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Markov equivalence</vt:lpstr>
      <vt:lpstr>Rationale for chain graphs and their misuse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Ali Javidian</dc:creator>
  <cp:lastModifiedBy>Mohammad Ali Javidian</cp:lastModifiedBy>
  <cp:revision>201</cp:revision>
  <dcterms:created xsi:type="dcterms:W3CDTF">2017-10-01T17:34:32Z</dcterms:created>
  <dcterms:modified xsi:type="dcterms:W3CDTF">2017-11-08T01:38:32Z</dcterms:modified>
</cp:coreProperties>
</file>